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4" r:id="rId2"/>
    <p:sldId id="289" r:id="rId3"/>
    <p:sldId id="290" r:id="rId4"/>
    <p:sldId id="257" r:id="rId5"/>
    <p:sldId id="258" r:id="rId6"/>
    <p:sldId id="259" r:id="rId7"/>
    <p:sldId id="262" r:id="rId8"/>
    <p:sldId id="260" r:id="rId9"/>
    <p:sldId id="263" r:id="rId10"/>
    <p:sldId id="261" r:id="rId11"/>
    <p:sldId id="264" r:id="rId12"/>
    <p:sldId id="266" r:id="rId13"/>
    <p:sldId id="267" r:id="rId14"/>
    <p:sldId id="29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5" r:id="rId25"/>
    <p:sldId id="277" r:id="rId26"/>
    <p:sldId id="278" r:id="rId27"/>
    <p:sldId id="279" r:id="rId28"/>
    <p:sldId id="280" r:id="rId29"/>
    <p:sldId id="281" r:id="rId30"/>
    <p:sldId id="282" r:id="rId31"/>
    <p:sldId id="286" r:id="rId32"/>
    <p:sldId id="283" r:id="rId33"/>
    <p:sldId id="288" r:id="rId34"/>
    <p:sldId id="292" r:id="rId35"/>
    <p:sldId id="293" r:id="rId3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02632-2CAD-A04B-9554-433D2AD2538C}" v="2" dt="2021-05-21T13:35:32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78464"/>
  </p:normalViewPr>
  <p:slideViewPr>
    <p:cSldViewPr snapToGrid="0" snapToObjects="1">
      <p:cViewPr varScale="1">
        <p:scale>
          <a:sx n="98" d="100"/>
          <a:sy n="98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Bompaire" userId="82fe3a89-7962-4206-8c1d-a12af8ab064d" providerId="ADAL" clId="{F3702632-2CAD-A04B-9554-433D2AD2538C}"/>
    <pc:docChg chg="custSel modSld">
      <pc:chgData name="Martin Bompaire" userId="82fe3a89-7962-4206-8c1d-a12af8ab064d" providerId="ADAL" clId="{F3702632-2CAD-A04B-9554-433D2AD2538C}" dt="2021-05-21T13:35:38.675" v="116" actId="27636"/>
      <pc:docMkLst>
        <pc:docMk/>
      </pc:docMkLst>
      <pc:sldChg chg="modNotesTx">
        <pc:chgData name="Martin Bompaire" userId="82fe3a89-7962-4206-8c1d-a12af8ab064d" providerId="ADAL" clId="{F3702632-2CAD-A04B-9554-433D2AD2538C}" dt="2021-05-21T11:42:14.038" v="58" actId="20577"/>
        <pc:sldMkLst>
          <pc:docMk/>
          <pc:sldMk cId="3378161207" sldId="257"/>
        </pc:sldMkLst>
      </pc:sldChg>
      <pc:sldChg chg="modNotesTx">
        <pc:chgData name="Martin Bompaire" userId="82fe3a89-7962-4206-8c1d-a12af8ab064d" providerId="ADAL" clId="{F3702632-2CAD-A04B-9554-433D2AD2538C}" dt="2021-05-21T11:45:32.429" v="112" actId="20577"/>
        <pc:sldMkLst>
          <pc:docMk/>
          <pc:sldMk cId="2926578334" sldId="259"/>
        </pc:sldMkLst>
      </pc:sldChg>
      <pc:sldChg chg="modSp mod">
        <pc:chgData name="Martin Bompaire" userId="82fe3a89-7962-4206-8c1d-a12af8ab064d" providerId="ADAL" clId="{F3702632-2CAD-A04B-9554-433D2AD2538C}" dt="2021-05-21T13:35:38.675" v="116" actId="27636"/>
        <pc:sldMkLst>
          <pc:docMk/>
          <pc:sldMk cId="2443556404" sldId="273"/>
        </pc:sldMkLst>
        <pc:spChg chg="mod">
          <ac:chgData name="Martin Bompaire" userId="82fe3a89-7962-4206-8c1d-a12af8ab064d" providerId="ADAL" clId="{F3702632-2CAD-A04B-9554-433D2AD2538C}" dt="2021-05-21T13:35:38.675" v="116" actId="27636"/>
          <ac:spMkLst>
            <pc:docMk/>
            <pc:sldMk cId="2443556404" sldId="273"/>
            <ac:spMk id="3" creationId="{3D8E02F9-252D-5F44-B91A-69C7FF003B99}"/>
          </ac:spMkLst>
        </pc:spChg>
      </pc:sldChg>
      <pc:sldChg chg="modSp">
        <pc:chgData name="Martin Bompaire" userId="82fe3a89-7962-4206-8c1d-a12af8ab064d" providerId="ADAL" clId="{F3702632-2CAD-A04B-9554-433D2AD2538C}" dt="2021-05-21T13:35:32.686" v="114" actId="20577"/>
        <pc:sldMkLst>
          <pc:docMk/>
          <pc:sldMk cId="3788332535" sldId="285"/>
        </pc:sldMkLst>
        <pc:spChg chg="mod">
          <ac:chgData name="Martin Bompaire" userId="82fe3a89-7962-4206-8c1d-a12af8ab064d" providerId="ADAL" clId="{F3702632-2CAD-A04B-9554-433D2AD2538C}" dt="2021-05-21T13:35:32.686" v="114" actId="20577"/>
          <ac:spMkLst>
            <pc:docMk/>
            <pc:sldMk cId="3788332535" sldId="285"/>
            <ac:spMk id="3" creationId="{3D8E02F9-252D-5F44-B91A-69C7FF003B99}"/>
          </ac:spMkLst>
        </pc:spChg>
      </pc:sldChg>
      <pc:sldChg chg="modNotesTx">
        <pc:chgData name="Martin Bompaire" userId="82fe3a89-7962-4206-8c1d-a12af8ab064d" providerId="ADAL" clId="{F3702632-2CAD-A04B-9554-433D2AD2538C}" dt="2021-05-21T10:04:50.836" v="0" actId="20577"/>
        <pc:sldMkLst>
          <pc:docMk/>
          <pc:sldMk cId="4240074414" sldId="292"/>
        </pc:sldMkLst>
      </pc:sldChg>
      <pc:sldChg chg="modNotesTx">
        <pc:chgData name="Martin Bompaire" userId="82fe3a89-7962-4206-8c1d-a12af8ab064d" providerId="ADAL" clId="{F3702632-2CAD-A04B-9554-433D2AD2538C}" dt="2021-05-21T10:04:52.667" v="1" actId="20577"/>
        <pc:sldMkLst>
          <pc:docMk/>
          <pc:sldMk cId="3841428350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C57D-6C62-7E4D-AB7E-2344FE9A9BB2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B8A6-E54B-3C41-9E73-DB7D013A89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281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Pourquoi systemes de recommendation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2684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Meillleur distribution</a:t>
            </a:r>
          </a:p>
          <a:p>
            <a:r>
              <a:rPr lang="en-FR" dirty="0"/>
              <a:t>Garanties de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8933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FR" dirty="0"/>
              <a:t>, embedding de l’utilisateur comme une fonction de V et des ratings de cet utilisateur.</a:t>
            </a:r>
          </a:p>
          <a:p>
            <a:r>
              <a:rPr lang="en-FR" dirty="0"/>
              <a:t>Si on fixe la manière de représeenter lls films alors pour chaque utilisateur on peut trouver de manière indépendante l’embedding optimal</a:t>
            </a:r>
          </a:p>
          <a:p>
            <a:endParaRPr lang="en-FR" dirty="0"/>
          </a:p>
          <a:p>
            <a:r>
              <a:rPr lang="en-FR" dirty="0"/>
              <a:t>Pareil pour les film v_j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57698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Chaque worker met à jours ses users et ses films.</a:t>
            </a:r>
          </a:p>
          <a:p>
            <a:r>
              <a:rPr lang="en-FR" dirty="0"/>
              <a:t>Pas besoin d’indépendance comme tout à l’heure</a:t>
            </a:r>
          </a:p>
          <a:p>
            <a:endParaRPr lang="en-FR" dirty="0"/>
          </a:p>
          <a:p>
            <a:r>
              <a:rPr lang="en-FR" dirty="0">
                <a:sym typeface="Wingdings" pitchFamily="2" charset="2"/>
              </a:rPr>
              <a:t> Parallélisation parfaite et “peu” de syncronisations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8429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Deuxieme partie du cours,</a:t>
            </a:r>
          </a:p>
          <a:p>
            <a:r>
              <a:rPr lang="en-FR" dirty="0"/>
              <a:t>Avant : ratings, matrices sparses</a:t>
            </a:r>
          </a:p>
          <a:p>
            <a:r>
              <a:rPr lang="en-FR" dirty="0"/>
              <a:t>Maintenant : co-count, matrices denses</a:t>
            </a:r>
          </a:p>
          <a:p>
            <a:endParaRPr lang="en-FR" dirty="0"/>
          </a:p>
          <a:p>
            <a:r>
              <a:rPr lang="en-FR" dirty="0"/>
              <a:t>Intérêt ? Comment faire si un nouvel utilisateur arrive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825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FR" dirty="0"/>
              <a:t>(x,y)/p(x)p(y) = p(x|y)/p(x) = p(y|x)p(y)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10255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Truncated : comme dans la MF quand on cherchait u, v in R n x k</a:t>
            </a:r>
          </a:p>
          <a:p>
            <a:endParaRPr lang="en-FR" dirty="0"/>
          </a:p>
          <a:p>
            <a:r>
              <a:rPr lang="en-FR" dirty="0"/>
              <a:t>Pas compatible avec les valeurs manquantes (mais là item item)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1277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4518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11701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Un peu magique mais très efficace.</a:t>
            </a:r>
          </a:p>
          <a:p>
            <a:r>
              <a:rPr lang="en-FR" dirty="0"/>
              <a:t>Accrochez-vous</a:t>
            </a:r>
          </a:p>
          <a:p>
            <a:endParaRPr lang="en-FR" dirty="0"/>
          </a:p>
          <a:p>
            <a:r>
              <a:rPr lang="en-FR" dirty="0"/>
              <a:t>Si Q base orthonormale de l’image de A alors égalité (rotation et son inverse sur la base de l’image de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598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5256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Chez Criteo, comment choisir parmi les 500.000 produits de la Redoute  les 6 à mettre dans la bannière publicitaire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211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If step 1 is ok, factorizing B and it’s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06055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Il reste la step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5650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Comment trouver Q ? Step 1.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5605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a trouvé une base othornormale de l’image de A</a:t>
            </a:r>
          </a:p>
          <a:p>
            <a:endParaRPr lang="en-FR" dirty="0"/>
          </a:p>
          <a:p>
            <a:r>
              <a:rPr lang="en-FR" dirty="0"/>
              <a:t>Important qu’ils soit linéairement indépendants &lt;-&gt; ils seront orthogonaux entr</a:t>
            </a:r>
            <a:r>
              <a:rPr lang="en-US" dirty="0"/>
              <a:t>e</a:t>
            </a:r>
            <a:r>
              <a:rPr lang="en-FR" dirty="0"/>
              <a:t> eux. Bon moyen de retrouver toute l’image de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5195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Code scala, dépasse les limites de ce qu’on peut faire en pyspark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0544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5561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27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Une technique très répandue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pas besoin de features (mais on y reviendra)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859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5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 types de feedback</a:t>
            </a:r>
          </a:p>
          <a:p>
            <a:r>
              <a:rPr lang="en-FR" dirty="0"/>
              <a:t>Biais de sélection ?</a:t>
            </a:r>
          </a:p>
          <a:p>
            <a:endParaRPr lang="en-FR" dirty="0"/>
          </a:p>
          <a:p>
            <a:r>
              <a:rPr lang="en-FR" dirty="0"/>
              <a:t>Reading : comment fonctionne netflix</a:t>
            </a:r>
          </a:p>
          <a:p>
            <a:r>
              <a:rPr lang="en-FR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1069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Doit vous rappeler le premier semestre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5803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6070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Point selle : pas simple à optimiser (comme pour les NN)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811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3 SVD indépendantees, peu probable en pratique. Mais le moins d’interdépendance, le meilleur</a:t>
            </a:r>
          </a:p>
          <a:p>
            <a:r>
              <a:rPr lang="en-FR" dirty="0"/>
              <a:t>On voit que c’est pas idéal à distribuer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230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48CB-249D-794D-9C05-8124E7E6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353F-96FE-BF45-952C-2CFA61AB8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1A53-8B80-B646-9323-50DE6ACA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4D40-A7DC-5746-A8F3-E57086B5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2517-0CA7-3A43-83D6-E03A6C7B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63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D5F5-3003-9643-AA9D-5C491B5B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4ABA6-6697-5041-9832-26C650CB6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9952-FF24-5E40-80DB-7C8B237B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7474-0025-FE44-8CCE-7936CE67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03B96-08EC-5047-B6D8-B16CB51A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0093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BAE57-A6AA-B34D-A5B8-F62784A5D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4B318-D2CA-D346-AF4C-6C1A98C0B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3B30-DB4F-4D46-AF2A-82C1065B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83E5-6B9F-3F47-927A-C42F585B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53BB-DA17-854B-A60B-95B17C34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131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195D-9B5A-5942-AA08-8E56E14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BDC3-BF23-D343-B0B8-D9061520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9EF0-335B-6544-971F-B84DCCA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451E-4958-804D-82A5-39E5941A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4038-CC09-6A41-95F8-CBA41F32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7350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8BC8-6D06-C340-9E08-1DAC4AC1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B80A-9F2D-9B4C-8728-A3316292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AF68-AB63-0D4D-9100-F90BA9D0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7B20-CC4E-304E-9530-6126A194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E831-366A-764C-81AE-F3514D26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727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061A-3242-7240-84A2-BE827693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C294-5D7F-A641-9457-469E47ECB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4173-2961-1344-A9F6-79CABCE9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9CF44-7EC2-6D42-BC03-78F855F3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29095-FC74-BC4C-B4F0-247C3C99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34091-6A74-9E47-8F61-F11F11DF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9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7D7B-D502-E543-8034-E2E6110A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B997-7628-A345-92D7-7752BC73D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D9254-E44A-454B-9430-9CC67BAEA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528EC-037D-A14D-BA2B-5CDD936B4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30DD8-AB80-C249-AFF8-FB4E6A69A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50B3F-7EC1-7441-948A-AAA3F2B6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251EC-484E-DA4B-AE67-9614BA8B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C5C94-22A1-BC4E-8D3E-C81F58FA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66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3C84-9A19-7B44-B424-6E64495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4351-2D91-2E48-B801-7E3A927C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D852A-3C2C-2A4C-897B-F6DAA243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15601-F9B5-3C47-B41A-0DD6356E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61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856F1-F1F2-944A-91FC-98BF387D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EA482-BBC2-244A-8FDC-4DF18073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B9A66-B1C9-1B4A-A4FD-7D935C8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689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5F0-FE79-4346-B585-C105AA26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9DF2-D8AE-164C-B426-0049272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1CDD6-A84C-2A46-BC66-E11E95C24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6EB9C-8F30-7A49-B86D-4ED6BF18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E7BC2-7CCD-1B49-835D-AA424158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40DD8-D064-BB44-948E-537AC54F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581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ED97-ECF9-BE41-960A-C42AABD3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2B8F4-2ACB-8143-A740-CD3A38CC2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273DA-38A4-7847-B185-2BDA4EBE0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1AE2F-3B66-3043-8840-6DF64863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C949-674F-DB40-A135-206E259B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28F3E-1ADC-9E49-947A-0DE566E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1441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D37AF-219E-DE4F-8DED-D4151504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8561-5E5A-5F48-8EA8-BD2A4F63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6CA93-422B-D646-97C3-3306F11B4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8140-225F-7B43-A86A-3060BA4B8ABA}" type="datetimeFigureOut">
              <a:rPr lang="en-FR" smtClean="0"/>
              <a:t>21/05/2021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A411-E2FD-1645-876A-80C05E351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A312-CD40-4A47-956C-D6DB85972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58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wellbeing.org/the-jam-study-strikes-back-when-less-choice-does-mean-more-sa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teo/Spark-RSV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08/qq-netflix-algorith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D422-0B92-5442-92F0-B5577B966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dirty="0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AB9C4-0DB0-8A49-B9B7-36C72E95A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7319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8E5E4-168E-6E4C-A3DA-AB3FF7EE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77" y="1466662"/>
            <a:ext cx="6973164" cy="48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70752-4787-8A45-82C9-C56AF55A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38" y="1551940"/>
            <a:ext cx="6816207" cy="4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latin typeface="Helvetica" pitchFamily="2" charset="0"/>
                  </a:rPr>
                  <a:t>m-by-n</a:t>
                </a:r>
                <a:r>
                  <a:rPr lang="fr-FR" sz="2000" dirty="0"/>
                  <a:t> rating matrix</a:t>
                </a:r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m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</a:t>
                </a:r>
                <a:r>
                  <a:rPr lang="fr-FR" sz="2000" dirty="0" err="1"/>
                  <a:t>users</a:t>
                </a:r>
                <a:endParaRPr lang="fr-FR" sz="2000" dirty="0"/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items</a:t>
                </a:r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user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item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  | 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 err="1"/>
                  <a:t>Regularization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terms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avoid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overfitting</a:t>
                </a:r>
                <a:endParaRPr lang="fr-F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826" b="-116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2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Use SGD (or second </a:t>
                </a:r>
                <a:r>
                  <a:rPr lang="fr-FR" sz="1600" dirty="0" err="1"/>
                  <a:t>order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methods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find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parameters</a:t>
                </a:r>
                <a:r>
                  <a:rPr lang="fr-FR" sz="1600" dirty="0"/>
                  <a:t>)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For </a:t>
                </a:r>
                <a:r>
                  <a:rPr lang="fr-FR" sz="1600" dirty="0" err="1"/>
                  <a:t>each</a:t>
                </a:r>
                <a:r>
                  <a:rPr lang="fr-FR" sz="1600" dirty="0"/>
                  <a:t> non-</a:t>
                </a:r>
                <a:r>
                  <a:rPr lang="fr-FR" sz="1600" dirty="0" err="1"/>
                  <a:t>missing</a:t>
                </a:r>
                <a:r>
                  <a:rPr lang="fr-FR" sz="1600" dirty="0"/>
                  <a:t>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Read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𝑖𝑡h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𝑗𝑡h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1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67A91-11A0-8E46-BA47-612320C8B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012"/>
          <a:stretch/>
        </p:blipFill>
        <p:spPr bwMode="auto">
          <a:xfrm>
            <a:off x="2520953" y="917991"/>
            <a:ext cx="6923086" cy="57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8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Like</a:t>
            </a:r>
            <a:r>
              <a:rPr lang="fr-FR" sz="1400" dirty="0"/>
              <a:t> in the </a:t>
            </a:r>
            <a:r>
              <a:rPr lang="fr-FR" sz="1400" dirty="0" err="1"/>
              <a:t>previous</a:t>
            </a:r>
            <a:r>
              <a:rPr lang="fr-FR" sz="1400" dirty="0"/>
              <a:t> lecture,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distribute</a:t>
            </a:r>
            <a:r>
              <a:rPr lang="fr-FR" sz="1400" dirty="0"/>
              <a:t> the </a:t>
            </a:r>
            <a:r>
              <a:rPr lang="fr-FR" sz="1400" dirty="0" err="1"/>
              <a:t>work</a:t>
            </a:r>
            <a:r>
              <a:rPr lang="fr-FR" sz="1400" dirty="0"/>
              <a:t> </a:t>
            </a:r>
            <a:r>
              <a:rPr lang="fr-FR" sz="1400" dirty="0" err="1"/>
              <a:t>across</a:t>
            </a:r>
            <a:r>
              <a:rPr lang="fr-FR" sz="1400" dirty="0"/>
              <a:t> multiple machines and </a:t>
            </a:r>
            <a:r>
              <a:rPr lang="fr-FR" sz="1400" dirty="0" err="1"/>
              <a:t>average</a:t>
            </a:r>
            <a:r>
              <a:rPr lang="fr-FR" sz="1400" dirty="0"/>
              <a:t> the gradient updates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4BC7378-11C7-474C-9BE2-986B8FF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6" y="2546265"/>
            <a:ext cx="750236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Even</a:t>
            </a:r>
            <a:r>
              <a:rPr lang="fr-FR" sz="1400" dirty="0"/>
              <a:t> </a:t>
            </a:r>
            <a:r>
              <a:rPr lang="fr-FR" sz="1400" dirty="0" err="1"/>
              <a:t>better</a:t>
            </a:r>
            <a:r>
              <a:rPr lang="fr-FR" sz="1400" dirty="0"/>
              <a:t>, </a:t>
            </a:r>
            <a:r>
              <a:rPr lang="fr-FR" sz="1400" dirty="0" err="1"/>
              <a:t>find</a:t>
            </a:r>
            <a:r>
              <a:rPr lang="fr-FR" sz="1400" dirty="0"/>
              <a:t> set of </a:t>
            </a:r>
            <a:r>
              <a:rPr lang="fr-FR" sz="1400" dirty="0" err="1"/>
              <a:t>independant</a:t>
            </a:r>
            <a:r>
              <a:rPr lang="fr-FR" sz="1400" dirty="0"/>
              <a:t> or </a:t>
            </a:r>
            <a:r>
              <a:rPr lang="fr-FR" sz="1400" dirty="0" err="1"/>
              <a:t>almost</a:t>
            </a:r>
            <a:r>
              <a:rPr lang="fr-FR" sz="1400" dirty="0"/>
              <a:t> </a:t>
            </a:r>
            <a:r>
              <a:rPr lang="fr-FR" sz="1400" dirty="0" err="1"/>
              <a:t>independant</a:t>
            </a:r>
            <a:r>
              <a:rPr lang="fr-FR" sz="1400" dirty="0"/>
              <a:t> blocks 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46A4C36-6CC9-5A45-844E-C5FDDBE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2540794"/>
            <a:ext cx="5765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non-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U and V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Many</a:t>
                </a:r>
                <a:r>
                  <a:rPr lang="fr-FR" sz="1600" dirty="0"/>
                  <a:t> local optima, </a:t>
                </a:r>
                <a:r>
                  <a:rPr lang="fr-FR" sz="1600" dirty="0" err="1"/>
                  <a:t>saddle</a:t>
                </a:r>
                <a:r>
                  <a:rPr lang="fr-FR" sz="1600" dirty="0"/>
                  <a:t> points …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BUT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non-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), </a:t>
                </a:r>
                <a:r>
                  <a:rPr lang="fr-FR" sz="1600" dirty="0" err="1"/>
                  <a:t>same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thing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)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One local optimum,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global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There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closed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 t="-1191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99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Repeat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until</a:t>
                </a:r>
                <a:r>
                  <a:rPr lang="fr-FR" sz="1600" dirty="0"/>
                  <a:t> convergence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Assume item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V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Then</a:t>
                </a:r>
                <a:r>
                  <a:rPr lang="fr-FR" sz="1600" dirty="0"/>
                  <a:t> assume user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U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V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Alternate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both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steps</a:t>
                </a:r>
                <a:r>
                  <a:rPr lang="fr-FR" sz="1600" dirty="0"/>
                  <a:t> for a few </a:t>
                </a:r>
                <a:r>
                  <a:rPr lang="fr-FR" sz="1600" dirty="0" err="1"/>
                  <a:t>iterations</a:t>
                </a: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1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Distributed ALS: Block 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/>
                  <a:t>This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a high </a:t>
                </a:r>
                <a:r>
                  <a:rPr lang="fr-FR" sz="2000" dirty="0" err="1"/>
                  <a:t>level</a:t>
                </a:r>
                <a:r>
                  <a:rPr lang="fr-FR" sz="2000" dirty="0"/>
                  <a:t> distribution </a:t>
                </a:r>
                <a:r>
                  <a:rPr lang="fr-FR" sz="2000" dirty="0" err="1"/>
                  <a:t>strategy</a:t>
                </a:r>
                <a:r>
                  <a:rPr lang="fr-FR" sz="2000" dirty="0"/>
                  <a:t> for ALS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/>
                  <a:t>Relies on the </a:t>
                </a:r>
                <a:r>
                  <a:rPr lang="fr-FR" dirty="0" err="1"/>
                  <a:t>fact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must fit in memory (not the ratings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/>
                  <a:t>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Partition</a:t>
                </a:r>
                <a:r>
                  <a:rPr lang="fr-FR" dirty="0"/>
                  <a:t> Ratings by user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by item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(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have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different</a:t>
                </a:r>
                <a:r>
                  <a:rPr lang="fr-FR" dirty="0"/>
                  <a:t> copies)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Broadcast</a:t>
                </a:r>
                <a:r>
                  <a:rPr lang="fr-FR" dirty="0"/>
                  <a:t> the </a:t>
                </a:r>
                <a:r>
                  <a:rPr lang="fr-FR" dirty="0" err="1"/>
                  <a:t>two</a:t>
                </a:r>
                <a:r>
                  <a:rPr lang="fr-FR" dirty="0"/>
                  <a:t> matrices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4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Information overload</a:t>
            </a:r>
          </a:p>
          <a:p>
            <a:pPr lvl="1"/>
            <a:r>
              <a:rPr lang="en-US" dirty="0"/>
              <a:t>Many choices available</a:t>
            </a:r>
          </a:p>
          <a:p>
            <a:pPr lvl="1"/>
            <a:r>
              <a:rPr lang="en-US" dirty="0"/>
              <a:t>« The paradox of choice » (</a:t>
            </a:r>
            <a:r>
              <a:rPr lang="en-US" dirty="0">
                <a:hlinkClick r:id="rId3"/>
              </a:rPr>
              <a:t>jam experiment</a:t>
            </a:r>
            <a:r>
              <a:rPr lang="en-US" dirty="0"/>
              <a:t>, choice overload) </a:t>
            </a:r>
          </a:p>
          <a:p>
            <a:pPr lvl="1"/>
            <a:endParaRPr lang="en-US" dirty="0"/>
          </a:p>
          <a:p>
            <a:r>
              <a:rPr lang="en-US" dirty="0"/>
              <a:t>Recommender system</a:t>
            </a:r>
          </a:p>
          <a:p>
            <a:pPr lvl="1"/>
            <a:r>
              <a:rPr lang="en-US" dirty="0"/>
              <a:t>Provide aid </a:t>
            </a:r>
          </a:p>
          <a:p>
            <a:pPr lvl="1"/>
            <a:r>
              <a:rPr lang="en-US" dirty="0"/>
              <a:t>Given a user and his « context » and a set of </a:t>
            </a:r>
            <a:r>
              <a:rPr lang="en-US" dirty="0" err="1"/>
              <a:t>itesms</a:t>
            </a:r>
            <a:r>
              <a:rPr lang="en-US" dirty="0"/>
              <a:t> =&gt; selection of items predicted to be « good » for the user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Item-Item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Let’s</a:t>
            </a:r>
            <a:r>
              <a:rPr lang="fr-FR" dirty="0"/>
              <a:t> shift </a:t>
            </a:r>
            <a:r>
              <a:rPr lang="fr-FR" dirty="0" err="1"/>
              <a:t>our</a:t>
            </a:r>
            <a:r>
              <a:rPr lang="fr-FR" dirty="0"/>
              <a:t> attention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user-item matrix</a:t>
            </a:r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dirty="0" err="1"/>
              <a:t>pairwise</a:t>
            </a:r>
            <a:r>
              <a:rPr lang="fr-FR" dirty="0"/>
              <a:t> item interaction matrix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?</a:t>
            </a:r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>
                <a:latin typeface="Helvetica" pitchFamily="2" charset="0"/>
              </a:rPr>
              <a:t>Co-</a:t>
            </a:r>
            <a:r>
              <a:rPr lang="fr-FR" sz="2400" dirty="0" err="1">
                <a:latin typeface="Helvetica" pitchFamily="2" charset="0"/>
              </a:rPr>
              <a:t>counts</a:t>
            </a:r>
            <a:r>
              <a:rPr lang="fr-FR" sz="2400" dirty="0"/>
              <a:t>: </a:t>
            </a: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seem</a:t>
            </a:r>
            <a:r>
              <a:rPr lang="fr-FR" sz="2400" dirty="0"/>
              <a:t> </a:t>
            </a:r>
            <a:r>
              <a:rPr lang="fr-FR" sz="2400" dirty="0" err="1"/>
              <a:t>like</a:t>
            </a:r>
            <a:r>
              <a:rPr lang="fr-FR" sz="2400" dirty="0"/>
              <a:t> a </a:t>
            </a:r>
            <a:r>
              <a:rPr lang="fr-FR" sz="2400" dirty="0" err="1"/>
              <a:t>great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, </a:t>
            </a:r>
            <a:r>
              <a:rPr lang="fr-FR" sz="2400" dirty="0" err="1"/>
              <a:t>popular</a:t>
            </a:r>
            <a:r>
              <a:rPr lang="fr-FR" sz="2400" dirty="0"/>
              <a:t> </a:t>
            </a:r>
            <a:r>
              <a:rPr lang="fr-FR" sz="2400" dirty="0" err="1"/>
              <a:t>products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have a high interaction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everything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/>
              <a:t>Is </a:t>
            </a:r>
            <a:r>
              <a:rPr lang="fr-FR" sz="2400" dirty="0" err="1"/>
              <a:t>there</a:t>
            </a:r>
            <a:r>
              <a:rPr lang="fr-FR" sz="2400" dirty="0"/>
              <a:t> a </a:t>
            </a:r>
            <a:r>
              <a:rPr lang="fr-FR" sz="2400" dirty="0" err="1"/>
              <a:t>quantity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characterize</a:t>
            </a:r>
            <a:r>
              <a:rPr lang="fr-FR" sz="2400" dirty="0"/>
              <a:t> the </a:t>
            </a:r>
            <a:r>
              <a:rPr lang="fr-FR" sz="2400" dirty="0" err="1"/>
              <a:t>discrepancy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the </a:t>
            </a:r>
            <a:r>
              <a:rPr lang="fr-FR" sz="2400" dirty="0" err="1"/>
              <a:t>observed</a:t>
            </a:r>
            <a:r>
              <a:rPr lang="fr-FR" sz="2400" dirty="0"/>
              <a:t> </a:t>
            </a:r>
            <a:r>
              <a:rPr lang="fr-FR" sz="2400" dirty="0" err="1"/>
              <a:t>cooccurence</a:t>
            </a:r>
            <a:r>
              <a:rPr lang="fr-FR" sz="2400" dirty="0"/>
              <a:t> and the one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have </a:t>
            </a:r>
            <a:r>
              <a:rPr lang="fr-FR" sz="2400" dirty="0" err="1"/>
              <a:t>had</a:t>
            </a:r>
            <a:r>
              <a:rPr lang="fr-FR" sz="2400" dirty="0"/>
              <a:t> if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were</a:t>
            </a:r>
            <a:r>
              <a:rPr lang="fr-FR" sz="2400" dirty="0"/>
              <a:t> </a:t>
            </a:r>
            <a:r>
              <a:rPr lang="fr-FR" sz="2400" dirty="0" err="1"/>
              <a:t>unrelated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accent1"/>
              </a:buClr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43556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PMI of a pair of outcomes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GB" sz="2000" dirty="0"/>
                  <a:t>  belonging to discrete random variables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</a:p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2800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sz="28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0 means the two variables are independent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Positive values means it’s more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Negative values means it’s less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800" dirty="0"/>
                  <a:t> </a:t>
                </a:r>
                <a:endParaRPr lang="fr-F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800" dirty="0"/>
                  <a:t>For </a:t>
                </a:r>
                <a:r>
                  <a:rPr lang="fr-FR" sz="1800" dirty="0" err="1"/>
                  <a:t>two</a:t>
                </a:r>
                <a:r>
                  <a:rPr lang="fr-FR" sz="1800" dirty="0"/>
                  <a:t> </a:t>
                </a:r>
                <a:r>
                  <a:rPr lang="fr-FR" sz="1800" dirty="0" err="1"/>
                  <a:t>products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800" dirty="0"/>
                  <a:t> and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1800" dirty="0"/>
                  <a:t>,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can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estimate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empirically</a:t>
                </a:r>
                <a:r>
                  <a:rPr lang="fr-FR" sz="1800" dirty="0"/>
                  <a:t> the PMI in a </a:t>
                </a:r>
                <a:r>
                  <a:rPr lang="fr-FR" sz="1800" dirty="0" err="1"/>
                  <a:t>given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dataset</a:t>
                </a:r>
                <a:endParaRPr lang="fr-FR" sz="18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800" dirty="0"/>
              </a:p>
              <a:p>
                <a:pPr marL="342900" lvl="1" indent="0" algn="ctr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#(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dirty="0"/>
                  <a:t>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600" dirty="0"/>
                  <a:t> were interacted with by the same user (cooccurrence)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(#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appears in the dataset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1600" dirty="0"/>
                  <a:t> total number of all interactions in the dataset</a:t>
                </a:r>
                <a:endParaRPr lang="fr-FR" sz="16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921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/>
                  <a:t>The Singular Value Decomposition of matrix A is the triplet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that verify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Regular SVD</a:t>
                </a:r>
                <a:r>
                  <a:rPr lang="en-US" sz="2000" dirty="0"/>
                  <a:t>: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Truncated SVD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/>
                  <a:t>, 𝚺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16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 err="1"/>
                  <a:t>With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Truncated</a:t>
                </a:r>
                <a:r>
                  <a:rPr lang="fr-FR" sz="2400" dirty="0"/>
                  <a:t> SVD, in </a:t>
                </a:r>
                <a:r>
                  <a:rPr lang="fr-FR" sz="2400" dirty="0" err="1"/>
                  <a:t>our</a:t>
                </a:r>
                <a:r>
                  <a:rPr lang="fr-FR" sz="2400" dirty="0"/>
                  <a:t> case, </a:t>
                </a:r>
                <a:r>
                  <a:rPr lang="fr-FR" sz="2400" dirty="0" err="1"/>
                  <a:t>each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row</a:t>
                </a:r>
                <a:r>
                  <a:rPr lang="fr-FR" sz="2400" dirty="0"/>
                  <a:t> of Matrix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correspond to an </a:t>
                </a:r>
                <a:r>
                  <a:rPr lang="fr-FR" sz="2400" dirty="0" err="1"/>
                  <a:t>embedding</a:t>
                </a:r>
                <a:r>
                  <a:rPr lang="fr-FR" sz="2400" dirty="0"/>
                  <a:t> of size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of a </a:t>
                </a:r>
                <a:r>
                  <a:rPr lang="fr-FR" sz="2400" dirty="0" err="1"/>
                  <a:t>product</a:t>
                </a:r>
                <a:r>
                  <a:rPr lang="fr-FR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/>
                  <a:t>The </a:t>
                </a:r>
                <a:r>
                  <a:rPr lang="fr-FR" sz="2400" dirty="0" err="1"/>
                  <a:t>embeddings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capture relevant </a:t>
                </a:r>
                <a:r>
                  <a:rPr lang="fr-FR" sz="2400" dirty="0" err="1"/>
                  <a:t>characteristics</a:t>
                </a:r>
                <a:r>
                  <a:rPr lang="fr-FR" sz="2400" dirty="0"/>
                  <a:t> of the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, and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have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embeddings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r="-36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3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fr-FR" sz="1800" dirty="0" err="1"/>
              <a:t>Singular</a:t>
            </a:r>
            <a:r>
              <a:rPr lang="fr-FR" sz="1800" dirty="0"/>
              <a:t> Value </a:t>
            </a:r>
            <a:r>
              <a:rPr lang="fr-FR" sz="1800" dirty="0" err="1"/>
              <a:t>Decomposition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very</a:t>
            </a:r>
            <a:r>
              <a:rPr lang="fr-FR" sz="1800" dirty="0"/>
              <a:t> </a:t>
            </a:r>
            <a:r>
              <a:rPr lang="fr-FR" sz="1800" b="1" dirty="0" err="1"/>
              <a:t>expensive</a:t>
            </a:r>
            <a:r>
              <a:rPr lang="fr-FR" sz="1800" dirty="0"/>
              <a:t> for large matrices, </a:t>
            </a:r>
            <a:r>
              <a:rPr lang="fr-FR" sz="1800" dirty="0" err="1"/>
              <a:t>both</a:t>
            </a:r>
            <a:r>
              <a:rPr lang="fr-FR" sz="1800" dirty="0"/>
              <a:t> </a:t>
            </a:r>
            <a:r>
              <a:rPr lang="fr-FR" sz="1800" b="1" dirty="0"/>
              <a:t>memory</a:t>
            </a:r>
            <a:r>
              <a:rPr lang="fr-FR" sz="1800" dirty="0"/>
              <a:t> and </a:t>
            </a:r>
            <a:r>
              <a:rPr lang="fr-FR" sz="1800" b="1" dirty="0"/>
              <a:t>time</a:t>
            </a:r>
            <a:r>
              <a:rPr lang="fr-FR" sz="1800" dirty="0"/>
              <a:t> </a:t>
            </a:r>
            <a:r>
              <a:rPr lang="fr-FR" sz="1800" dirty="0" err="1"/>
              <a:t>wise</a:t>
            </a: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A growing area of research, </a:t>
            </a:r>
            <a:r>
              <a:rPr lang="en-GB" sz="1800" b="1" i="1" dirty="0"/>
              <a:t>randomized numerical linear algebra</a:t>
            </a:r>
            <a:r>
              <a:rPr lang="en-GB" sz="1800" i="1" dirty="0"/>
              <a:t>, </a:t>
            </a:r>
            <a:r>
              <a:rPr lang="en-GB" sz="1800" dirty="0"/>
              <a:t>combines probability theory with numerical linear algebra to develop fast, randomized algorithms with theoretical guarantees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en-GB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The main insight is that </a:t>
            </a:r>
            <a:r>
              <a:rPr lang="en-GB" sz="1800" b="1" i="1" dirty="0"/>
              <a:t>randomness</a:t>
            </a:r>
            <a:r>
              <a:rPr lang="en-GB" sz="1800" dirty="0"/>
              <a:t> is an algorithmic resource creating </a:t>
            </a:r>
            <a:r>
              <a:rPr lang="en-GB" sz="1800" b="1" dirty="0"/>
              <a:t>efficient</a:t>
            </a:r>
            <a:r>
              <a:rPr lang="en-GB" sz="1800" dirty="0"/>
              <a:t>, unbiased approximations of </a:t>
            </a:r>
            <a:r>
              <a:rPr lang="en-GB" sz="1800" dirty="0" err="1"/>
              <a:t>nonrandom</a:t>
            </a:r>
            <a:r>
              <a:rPr lang="en-GB" sz="1800" dirty="0"/>
              <a:t> operations.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938893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Consider the general problem of low-rank matrix approximation.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Given an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, we want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matrices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1800" dirty="0"/>
                  <a:t> such that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1800" dirty="0"/>
                  <a:t>. 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To approximate this computation using randomized algorithms, </a:t>
                </a:r>
                <a:r>
                  <a:rPr lang="en-GB" sz="1800" dirty="0" err="1"/>
                  <a:t>Halko</a:t>
                </a:r>
                <a:r>
                  <a:rPr lang="en-GB" sz="1800" dirty="0"/>
                  <a:t> et al propose a two-stage computation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1:</a:t>
                </a:r>
                <a:r>
                  <a:rPr lang="en-GB" sz="1800" dirty="0"/>
                  <a:t> Compute an approximate basis for the range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We want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 with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1800" dirty="0"/>
                  <a:t> orthonormal columns (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≤ℓ≤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) that captures the action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Formally,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1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fr-FR" sz="1800" b="1" dirty="0"/>
              </a:p>
              <a:p>
                <a:pPr lvl="1"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18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2:</a:t>
                </a:r>
                <a:r>
                  <a:rPr lang="en-GB" sz="1800" dirty="0"/>
                  <a:t> Given such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—which is much smaller than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—use it to compute our desired matrix factorization.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1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In the case of SVD, imagine we had access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. Then randomized SVD is the following: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Given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i="1" dirty="0"/>
                  <a:t> </a:t>
                </a:r>
                <a:r>
                  <a:rPr lang="en-GB" sz="2000" dirty="0"/>
                  <a:t>such that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20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Form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err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 matrix)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Compute the SVD of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dirty="0"/>
                  <a:t>, i.e.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GB" b="1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Set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endParaRPr lang="en-GB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Return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lang="en-GB" dirty="0"/>
                </a:b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efficiency of this algorithm comes from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000" dirty="0"/>
                  <a:t> being small relative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000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fr-F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GB" sz="2000" dirty="0"/>
                  <a:t>setting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̃"/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produces a low-rank approximation,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000" b="1" i="0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FR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Note that </a:t>
                </a:r>
                <a:r>
                  <a:rPr lang="en-GB" sz="2000" b="1" i="1" dirty="0"/>
                  <a:t>randomness</a:t>
                </a:r>
                <a:r>
                  <a:rPr lang="en-GB" sz="2000" dirty="0"/>
                  <a:t> only occurs in </a:t>
                </a:r>
                <a:r>
                  <a:rPr lang="en-GB" sz="2000" b="1" dirty="0"/>
                  <a:t>Step 1</a:t>
                </a:r>
                <a:r>
                  <a:rPr lang="en-GB" sz="2000" dirty="0"/>
                  <a:t> and that </a:t>
                </a:r>
                <a:r>
                  <a:rPr lang="en-GB" sz="2000" b="1" dirty="0"/>
                  <a:t>Step 2 is </a:t>
                </a:r>
                <a:r>
                  <a:rPr lang="en-GB" sz="2000" b="1" i="1" dirty="0"/>
                  <a:t>deterministic</a:t>
                </a:r>
                <a:r>
                  <a:rPr lang="en-GB" sz="2000" b="1" dirty="0"/>
                  <a:t> </a:t>
                </a:r>
                <a:r>
                  <a:rPr lang="en-GB" sz="2000" dirty="0"/>
                  <a:t>given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GB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Thus, the algorithmic challenge is to efficiently compute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 through randomized methods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6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goal of a randomized range finder is to produce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b="1" dirty="0"/>
                  <a:t> </a:t>
                </a:r>
                <a:r>
                  <a:rPr lang="en-GB" sz="2000" dirty="0"/>
                  <a:t>with as few columns as possible such that</a:t>
                </a:r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 marL="0" indent="0"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‖(</m:t>
                      </m:r>
                      <m:r>
                        <a:rPr lang="fr-FR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𝑸𝑸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)‖≤</m:t>
                      </m:r>
                      <m:r>
                        <a:rPr lang="el-GR" sz="240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4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for some desired tolerance 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163" r="-72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10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79F5-F31C-584B-B360-6E21E188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640443"/>
            <a:ext cx="7975600" cy="215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B9EC1-FA8F-9748-A74D-4BFB5806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0" y="4001294"/>
            <a:ext cx="814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Let </a:t>
                </a:r>
                <a14:m>
                  <m:oMath xmlns:m="http://schemas.openxmlformats.org/officeDocument/2006/math">
                    <m:r>
                      <a:rPr lang="en-GB" sz="2000" i="0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be a sampling parameter indicating the number of Gaussian random vectors to draw for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l-GR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Draw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Gaussian random matrix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sz="2000" dirty="0"/>
                  <a:t>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, e.g. using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GB" sz="2000" dirty="0"/>
                  <a:t> factorization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𝑸𝑹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Note that the Algorithm takes as input a sampling parameter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where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ideally. Then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=ℓ−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is the </a:t>
                </a:r>
                <a:r>
                  <a:rPr lang="en-GB" sz="2000" i="1" dirty="0"/>
                  <a:t>oversampling parameter</a:t>
                </a:r>
                <a:r>
                  <a:rPr lang="en-GB" sz="2000" dirty="0"/>
                  <a:t>.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53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1600" dirty="0"/>
                  <a:t>Intuition</a:t>
                </a:r>
                <a:endParaRPr lang="el-GR" sz="16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1600" dirty="0"/>
                  <a:t> matrix of </a:t>
                </a:r>
                <a:r>
                  <a:rPr lang="fr-FR" sz="1600" dirty="0" err="1"/>
                  <a:t>rank</a:t>
                </a:r>
                <a:r>
                  <a:rPr lang="fr-FR" sz="1600" dirty="0"/>
                  <a:t> </a:t>
                </a:r>
                <a:r>
                  <a:rPr lang="fr-FR" sz="1600" dirty="0" err="1"/>
                  <a:t>exactly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Let’s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draw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=1,2, …,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and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Because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set, </a:t>
                </a:r>
                <a:r>
                  <a:rPr lang="fr-FR" sz="1600" dirty="0" err="1"/>
                  <a:t>it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very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likely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are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So </a:t>
                </a:r>
                <a:r>
                  <a:rPr lang="fr-FR" sz="1600" dirty="0" err="1"/>
                  <a:t>now</a:t>
                </a:r>
                <a:r>
                  <a:rPr lang="fr-FR" sz="1600" dirty="0"/>
                  <a:t>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have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in the range of a matrix of size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, </a:t>
                </a:r>
                <a:r>
                  <a:rPr lang="fr-FR" sz="1600" dirty="0" err="1"/>
                  <a:t>they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then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basis of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range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To </a:t>
                </a:r>
                <a:r>
                  <a:rPr lang="fr-FR" sz="1600" dirty="0" err="1"/>
                  <a:t>produce</a:t>
                </a:r>
                <a:r>
                  <a:rPr lang="fr-FR" sz="1600" dirty="0"/>
                  <a:t> an </a:t>
                </a:r>
                <a:r>
                  <a:rPr lang="fr-FR" sz="1600" dirty="0" err="1"/>
                  <a:t>orthonormal</a:t>
                </a:r>
                <a:r>
                  <a:rPr lang="fr-FR" sz="1600" dirty="0"/>
                  <a:t> basis,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need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orthonomalize</a:t>
                </a:r>
                <a:r>
                  <a:rPr lang="fr-FR" sz="1600" dirty="0"/>
                  <a:t> the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Which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running </a:t>
                </a:r>
                <a:r>
                  <a:rPr lang="fr-FR" sz="1600" dirty="0">
                    <a:latin typeface="Helvetica" pitchFamily="2" charset="0"/>
                  </a:rPr>
                  <a:t>QR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decomposision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16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fr-FR" sz="1600" dirty="0"/>
                  <a:t> (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1600" dirty="0"/>
                  <a:t>.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</a:rPr>
                      <m:t> }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)</a:t>
                </a:r>
                <a:br>
                  <a:rPr lang="en-GB" sz="1600" dirty="0"/>
                </a:b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5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When the singular spectrum of </a:t>
                </a:r>
                <a:r>
                  <a:rPr lang="en-GB" sz="2000" b="1" dirty="0"/>
                  <a:t>A</a:t>
                </a:r>
                <a:r>
                  <a:rPr lang="en-GB" sz="2000" dirty="0"/>
                  <a:t> decays slowly, randomized SVD can have high reconstruction error, how can we increase the rate of spectrum decay ?</a:t>
                </a:r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  <a:p>
                <a:r>
                  <a:rPr lang="en-GB" sz="2000" dirty="0"/>
                  <a:t>Power iterations</a:t>
                </a:r>
              </a:p>
              <a:p>
                <a:endParaRPr lang="en-GB" sz="2000" dirty="0"/>
              </a:p>
              <a:p>
                <a:pPr lvl="1"/>
                <a:r>
                  <a:rPr lang="en-GB" sz="2000" dirty="0"/>
                  <a:t>Decompose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instead for which the singular value matrix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The main idea is that power iterations do not modify the singular vectors, but make the spectrum decay more rapidly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97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use in production at </a:t>
            </a:r>
            <a:r>
              <a:rPr lang="fr-FR" sz="2000" dirty="0" err="1"/>
              <a:t>Criteo</a:t>
            </a:r>
            <a:r>
              <a:rPr lang="fr-FR" sz="2000" dirty="0"/>
              <a:t> !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err="1"/>
              <a:t>We</a:t>
            </a:r>
            <a:r>
              <a:rPr lang="fr-FR" sz="2000" dirty="0"/>
              <a:t> open </a:t>
            </a:r>
            <a:r>
              <a:rPr lang="fr-FR" sz="2000" dirty="0" err="1"/>
              <a:t>sourced</a:t>
            </a:r>
            <a:r>
              <a:rPr lang="fr-FR" sz="2000" dirty="0"/>
              <a:t> </a:t>
            </a:r>
            <a:r>
              <a:rPr lang="fr-FR" sz="2000" dirty="0">
                <a:hlinkClick r:id="rId3"/>
              </a:rPr>
              <a:t>Spark-RSVD</a:t>
            </a:r>
            <a:endParaRPr lang="fr-FR" sz="2000" dirty="0"/>
          </a:p>
          <a:p>
            <a:pPr lvl="1">
              <a:lnSpc>
                <a:spcPct val="150000"/>
              </a:lnSpc>
            </a:pPr>
            <a:r>
              <a:rPr lang="en-GB" sz="2000" b="1" dirty="0"/>
              <a:t>Spark-RSVD</a:t>
            </a:r>
            <a:r>
              <a:rPr lang="en-GB" sz="2000" dirty="0"/>
              <a:t> is a lib to compute approximate SVD decomposition of large sparse matrices (up to 100 million rows and columns) using an iterative algorithm for speed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417608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479F2-A7D8-2F43-9950-2A1D645C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690688"/>
            <a:ext cx="10337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4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8A979-D9FA-4848-B40D-4AECF867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5" y="1704976"/>
            <a:ext cx="10134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2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i="1" dirty="0"/>
              <a:t>« tell me </a:t>
            </a:r>
            <a:r>
              <a:rPr lang="fr-FR" i="1" dirty="0" err="1"/>
              <a:t>what’s</a:t>
            </a:r>
            <a:r>
              <a:rPr lang="fr-FR" i="1" dirty="0"/>
              <a:t> </a:t>
            </a:r>
            <a:r>
              <a:rPr lang="fr-FR" i="1" dirty="0" err="1"/>
              <a:t>popular</a:t>
            </a:r>
            <a:r>
              <a:rPr lang="fr-FR" i="1" dirty="0"/>
              <a:t> </a:t>
            </a:r>
            <a:r>
              <a:rPr lang="fr-FR" i="1" dirty="0" err="1"/>
              <a:t>among</a:t>
            </a:r>
            <a:r>
              <a:rPr lang="fr-FR" i="1" dirty="0"/>
              <a:t> </a:t>
            </a:r>
            <a:r>
              <a:rPr lang="fr-FR" i="1" dirty="0" err="1"/>
              <a:t>my</a:t>
            </a:r>
            <a:r>
              <a:rPr lang="fr-FR" i="1" dirty="0"/>
              <a:t> </a:t>
            </a:r>
            <a:r>
              <a:rPr lang="fr-FR" i="1" dirty="0" err="1"/>
              <a:t>peers</a:t>
            </a:r>
            <a:r>
              <a:rPr lang="fr-FR" i="1" dirty="0"/>
              <a:t> »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One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and </a:t>
            </a:r>
            <a:r>
              <a:rPr lang="fr-FR" dirty="0" err="1"/>
              <a:t>successfully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techniques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Widely</a:t>
            </a:r>
            <a:r>
              <a:rPr lang="fr-FR" dirty="0"/>
              <a:t> applicable,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 lot of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endParaRPr lang="fr-FR" dirty="0"/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 err="1">
                <a:latin typeface="Century Gothic" panose="020B0502020202020204" pitchFamily="34" charset="0"/>
              </a:rPr>
              <a:t>Hypothesis</a:t>
            </a:r>
            <a:r>
              <a:rPr lang="fr-FR" dirty="0"/>
              <a:t>: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tastes in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continue to do </a:t>
            </a:r>
            <a:r>
              <a:rPr lang="fr-FR" dirty="0" err="1"/>
              <a:t>so</a:t>
            </a:r>
            <a:r>
              <a:rPr lang="fr-FR" dirty="0"/>
              <a:t>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3781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Most </a:t>
            </a:r>
            <a:r>
              <a:rPr lang="fr-FR" b="1" dirty="0" err="1">
                <a:latin typeface="Century Gothic" panose="020B0502020202020204" pitchFamily="34" charset="0"/>
              </a:rPr>
              <a:t>common</a:t>
            </a:r>
            <a:r>
              <a:rPr lang="fr-FR" b="1" dirty="0">
                <a:latin typeface="Century Gothic" panose="020B0502020202020204" pitchFamily="34" charset="0"/>
              </a:rPr>
              <a:t> setting: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Input</a:t>
            </a:r>
            <a:r>
              <a:rPr lang="fr-FR" dirty="0"/>
              <a:t>: matrix of user-item feedback or ratings 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 of course, </a:t>
            </a:r>
            <a:r>
              <a:rPr lang="fr-FR" dirty="0" err="1"/>
              <a:t>this</a:t>
            </a:r>
            <a:r>
              <a:rPr lang="fr-FR" dirty="0"/>
              <a:t> matrix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)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Output</a:t>
            </a:r>
            <a:r>
              <a:rPr lang="fr-FR" dirty="0"/>
              <a:t>: </a:t>
            </a:r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of item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eg</a:t>
            </a:r>
            <a:r>
              <a:rPr lang="fr-FR" dirty="0"/>
              <a:t>. </a:t>
            </a:r>
            <a:r>
              <a:rPr lang="fr-FR" dirty="0" err="1"/>
              <a:t>movie</a:t>
            </a:r>
            <a:r>
              <a:rPr lang="fr-FR" dirty="0"/>
              <a:t> genre, </a:t>
            </a:r>
            <a:r>
              <a:rPr lang="fr-FR" dirty="0" err="1"/>
              <a:t>length</a:t>
            </a:r>
            <a:r>
              <a:rPr lang="fr-FR" dirty="0"/>
              <a:t> or </a:t>
            </a:r>
            <a:r>
              <a:rPr lang="fr-FR" dirty="0" err="1"/>
              <a:t>actors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3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>
                <a:latin typeface="Helvetica" pitchFamily="2" charset="0"/>
              </a:rPr>
              <a:t>Explicit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The user </a:t>
            </a:r>
            <a:r>
              <a:rPr lang="fr-FR" sz="1600" dirty="0" err="1"/>
              <a:t>rated</a:t>
            </a:r>
            <a:r>
              <a:rPr lang="fr-FR" sz="1600" dirty="0"/>
              <a:t> </a:t>
            </a:r>
            <a:r>
              <a:rPr lang="fr-FR" sz="1600" dirty="0" err="1"/>
              <a:t>explicitely</a:t>
            </a:r>
            <a:r>
              <a:rPr lang="fr-FR" sz="1600" dirty="0"/>
              <a:t> the item (</a:t>
            </a:r>
            <a:r>
              <a:rPr lang="fr-FR" sz="1600" dirty="0" err="1"/>
              <a:t>like</a:t>
            </a:r>
            <a:r>
              <a:rPr lang="fr-FR" sz="1600" dirty="0"/>
              <a:t>/</a:t>
            </a:r>
            <a:r>
              <a:rPr lang="fr-FR" sz="1600" dirty="0" err="1"/>
              <a:t>dislike</a:t>
            </a:r>
            <a:r>
              <a:rPr lang="fr-FR" sz="1600" dirty="0"/>
              <a:t>, star rating …)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It </a:t>
            </a:r>
            <a:r>
              <a:rPr lang="fr-FR" sz="1600" dirty="0" err="1"/>
              <a:t>requires</a:t>
            </a:r>
            <a:r>
              <a:rPr lang="fr-FR" sz="1600" dirty="0"/>
              <a:t> effort </a:t>
            </a:r>
            <a:r>
              <a:rPr lang="fr-FR" sz="1600" dirty="0" err="1"/>
              <a:t>from</a:t>
            </a:r>
            <a:r>
              <a:rPr lang="fr-FR" sz="1600" dirty="0"/>
              <a:t> the user (friction)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Somewhat</a:t>
            </a:r>
            <a:r>
              <a:rPr lang="fr-FR" sz="1600" dirty="0"/>
              <a:t> </a:t>
            </a:r>
            <a:r>
              <a:rPr lang="fr-FR" sz="1600" dirty="0" err="1"/>
              <a:t>clear</a:t>
            </a:r>
            <a:r>
              <a:rPr lang="fr-FR" sz="1600" dirty="0"/>
              <a:t> signal of </a:t>
            </a:r>
            <a:r>
              <a:rPr lang="fr-FR" sz="1600" dirty="0" err="1"/>
              <a:t>what</a:t>
            </a:r>
            <a:r>
              <a:rPr lang="fr-FR" sz="1600" dirty="0"/>
              <a:t> the user </a:t>
            </a:r>
            <a:r>
              <a:rPr lang="fr-FR" sz="1600" dirty="0" err="1"/>
              <a:t>feels</a:t>
            </a:r>
            <a:r>
              <a:rPr lang="fr-FR" sz="1600" dirty="0"/>
              <a:t> about the item</a:t>
            </a:r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>
                <a:latin typeface="Helvetica" pitchFamily="2" charset="0"/>
              </a:rPr>
              <a:t>Implicit</a:t>
            </a:r>
            <a:endParaRPr lang="fr-FR" sz="1600" dirty="0">
              <a:latin typeface="Helvetica" pitchFamily="2" charset="0"/>
            </a:endParaRP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Click/Non Click, </a:t>
            </a:r>
            <a:r>
              <a:rPr lang="fr-FR" sz="1600" dirty="0" err="1"/>
              <a:t>buying</a:t>
            </a:r>
            <a:r>
              <a:rPr lang="fr-FR" sz="1600" dirty="0"/>
              <a:t> an item, </a:t>
            </a:r>
            <a:r>
              <a:rPr lang="fr-FR" sz="1600" dirty="0" err="1"/>
              <a:t>visiting</a:t>
            </a:r>
            <a:r>
              <a:rPr lang="fr-FR" sz="1600" dirty="0"/>
              <a:t> a page, </a:t>
            </a:r>
            <a:r>
              <a:rPr lang="fr-FR" sz="1600" dirty="0" err="1"/>
              <a:t>viewing</a:t>
            </a:r>
            <a:r>
              <a:rPr lang="fr-FR" sz="1600" dirty="0"/>
              <a:t> a </a:t>
            </a:r>
            <a:r>
              <a:rPr lang="fr-FR" sz="1600" dirty="0" err="1"/>
              <a:t>video</a:t>
            </a:r>
            <a:endParaRPr lang="fr-FR" sz="1600" dirty="0"/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Easier</a:t>
            </a:r>
            <a:r>
              <a:rPr lang="fr-FR" sz="1600" dirty="0"/>
              <a:t> to </a:t>
            </a:r>
            <a:r>
              <a:rPr lang="fr-FR" sz="1600" dirty="0" err="1"/>
              <a:t>collect</a:t>
            </a:r>
            <a:r>
              <a:rPr lang="fr-FR" sz="1600" dirty="0"/>
              <a:t>, minimal friction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More « </a:t>
            </a:r>
            <a:r>
              <a:rPr lang="fr-FR" sz="1600" dirty="0" err="1"/>
              <a:t>honest</a:t>
            </a:r>
            <a:r>
              <a:rPr lang="fr-FR" sz="1600" dirty="0"/>
              <a:t> » (</a:t>
            </a:r>
            <a:r>
              <a:rPr lang="fr-FR" sz="1600" dirty="0" err="1"/>
              <a:t>Netflix</a:t>
            </a:r>
            <a:r>
              <a:rPr lang="fr-FR" sz="1600" dirty="0"/>
              <a:t> </a:t>
            </a:r>
            <a:r>
              <a:rPr lang="fr-FR" sz="1600" dirty="0" err="1"/>
              <a:t>example</a:t>
            </a:r>
            <a:r>
              <a:rPr lang="fr-FR" sz="1600" dirty="0"/>
              <a:t>: </a:t>
            </a:r>
            <a:r>
              <a:rPr lang="fr-FR" sz="1600" dirty="0" err="1"/>
              <a:t>highly</a:t>
            </a:r>
            <a:r>
              <a:rPr lang="fr-FR" sz="1600" dirty="0"/>
              <a:t> </a:t>
            </a:r>
            <a:r>
              <a:rPr lang="fr-FR" sz="1600" dirty="0" err="1"/>
              <a:t>rated</a:t>
            </a:r>
            <a:r>
              <a:rPr lang="fr-FR" sz="1600" dirty="0"/>
              <a:t> vs </a:t>
            </a:r>
            <a:r>
              <a:rPr lang="fr-FR" sz="1600" dirty="0" err="1"/>
              <a:t>watched</a:t>
            </a:r>
            <a:r>
              <a:rPr lang="fr-FR" sz="1600" dirty="0"/>
              <a:t>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 </a:t>
            </a:r>
            <a:r>
              <a:rPr lang="fr-FR" sz="1600" dirty="0" err="1"/>
              <a:t>Recommended</a:t>
            </a:r>
            <a:r>
              <a:rPr lang="fr-FR" sz="1600" dirty="0"/>
              <a:t> </a:t>
            </a:r>
            <a:r>
              <a:rPr lang="fr-FR" sz="1600" dirty="0" err="1"/>
              <a:t>reading</a:t>
            </a:r>
            <a:r>
              <a:rPr lang="fr-FR" sz="1600" dirty="0"/>
              <a:t>: </a:t>
            </a:r>
            <a:r>
              <a:rPr lang="fr-FR" sz="1600" dirty="0">
                <a:hlinkClick r:id="rId3"/>
              </a:rPr>
              <a:t>https://www.wired.com/2013/08/qq-netflix-algorithm/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657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74A5E4-7F38-C948-B4B6-F2447738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21" y="1766722"/>
            <a:ext cx="4903154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Main </a:t>
            </a:r>
            <a:r>
              <a:rPr lang="fr-FR" sz="2000" dirty="0" err="1"/>
              <a:t>idea</a:t>
            </a:r>
            <a:r>
              <a:rPr lang="fr-FR" sz="2000" dirty="0"/>
              <a:t>: latent </a:t>
            </a:r>
            <a:r>
              <a:rPr lang="fr-FR" sz="2000" dirty="0" err="1"/>
              <a:t>factors</a:t>
            </a:r>
            <a:r>
              <a:rPr lang="fr-FR" sz="2000" dirty="0"/>
              <a:t> of </a:t>
            </a:r>
            <a:r>
              <a:rPr lang="fr-FR" sz="2000" dirty="0" err="1"/>
              <a:t>users</a:t>
            </a:r>
            <a:r>
              <a:rPr lang="fr-FR" sz="2000" dirty="0"/>
              <a:t>/items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action </a:t>
            </a:r>
            <a:r>
              <a:rPr lang="fr-FR" sz="2000" dirty="0" err="1"/>
              <a:t>movies</a:t>
            </a:r>
            <a:r>
              <a:rPr lang="fr-FR" sz="2000" dirty="0"/>
              <a:t>, romance, … at </a:t>
            </a:r>
            <a:r>
              <a:rPr lang="fr-FR" sz="2000" dirty="0" err="1"/>
              <a:t>different</a:t>
            </a:r>
            <a:r>
              <a:rPr lang="fr-FR" sz="2000" dirty="0"/>
              <a:t> proportions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Same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said</a:t>
            </a:r>
            <a:r>
              <a:rPr lang="fr-FR" sz="2000" dirty="0"/>
              <a:t> about </a:t>
            </a:r>
            <a:r>
              <a:rPr lang="fr-FR" sz="2000" dirty="0" err="1"/>
              <a:t>movies</a:t>
            </a:r>
            <a:endParaRPr lang="fr-FR" sz="2000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Use </a:t>
            </a:r>
            <a:r>
              <a:rPr lang="fr-FR" sz="2000" dirty="0" err="1"/>
              <a:t>these</a:t>
            </a:r>
            <a:r>
              <a:rPr lang="fr-FR" sz="2000" dirty="0"/>
              <a:t> latent </a:t>
            </a:r>
            <a:r>
              <a:rPr lang="fr-FR" sz="2000" dirty="0" err="1"/>
              <a:t>factors</a:t>
            </a:r>
            <a:r>
              <a:rPr lang="fr-FR" sz="2000" dirty="0"/>
              <a:t> to 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Predict</a:t>
            </a:r>
            <a:r>
              <a:rPr lang="fr-FR" sz="2000" dirty="0"/>
              <a:t> interactions/ratings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similarities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and items</a:t>
            </a:r>
          </a:p>
        </p:txBody>
      </p:sp>
    </p:spTree>
    <p:extLst>
      <p:ext uri="{BB962C8B-B14F-4D97-AF65-F5344CB8AC3E}">
        <p14:creationId xmlns:p14="http://schemas.microsoft.com/office/powerpoint/2010/main" val="23073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97B17B-7397-B049-B916-754E2A33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09" y="1690688"/>
            <a:ext cx="6480782" cy="46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2808</TotalTime>
  <Words>2085</Words>
  <Application>Microsoft Macintosh PowerPoint</Application>
  <PresentationFormat>Widescreen</PresentationFormat>
  <Paragraphs>258</Paragraphs>
  <Slides>35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Century Gothic</vt:lpstr>
      <vt:lpstr>Helvetica</vt:lpstr>
      <vt:lpstr>Helvetica Light</vt:lpstr>
      <vt:lpstr>Office Theme</vt:lpstr>
      <vt:lpstr>Large Scale Machine Learning</vt:lpstr>
      <vt:lpstr>Recommender Systems </vt:lpstr>
      <vt:lpstr>Recommender Systems </vt:lpstr>
      <vt:lpstr>Collaborative filtering</vt:lpstr>
      <vt:lpstr>Collaborative filtering</vt:lpstr>
      <vt:lpstr>Collaborative filtering</vt:lpstr>
      <vt:lpstr>Matrix factorization</vt:lpstr>
      <vt:lpstr>Matrix factorization</vt:lpstr>
      <vt:lpstr>User-Item Matrix Factorization</vt:lpstr>
      <vt:lpstr>User-Item Matrix Factorization</vt:lpstr>
      <vt:lpstr>User-Item Matrix Factorization</vt:lpstr>
      <vt:lpstr>Unconstrained MF</vt:lpstr>
      <vt:lpstr>Unconstrained MF: Iterative optimization</vt:lpstr>
      <vt:lpstr>Unconstrained MF: Iterative optimization</vt:lpstr>
      <vt:lpstr>Unconstrained MF: Simple Parallel SGD</vt:lpstr>
      <vt:lpstr>Unconstrained MF: Simple Parallel SGD</vt:lpstr>
      <vt:lpstr>ALS: Alternative Least Squares</vt:lpstr>
      <vt:lpstr>ALS: Alternative Least Squares</vt:lpstr>
      <vt:lpstr>Distributed ALS: Block ALS</vt:lpstr>
      <vt:lpstr>Item-Item matrix</vt:lpstr>
      <vt:lpstr>Pointwise Mutual Information PMI</vt:lpstr>
      <vt:lpstr>Pointwise Mutual Information PMI</vt:lpstr>
      <vt:lpstr>Singular Value Decomposition</vt:lpstr>
      <vt:lpstr>Singular Value Decomposition</vt:lpstr>
      <vt:lpstr>Singular Value Decomposition</vt:lpstr>
      <vt:lpstr>Randomized SVD</vt:lpstr>
      <vt:lpstr>Randomized SVD</vt:lpstr>
      <vt:lpstr>Randomized SVD</vt:lpstr>
      <vt:lpstr>Randomized SVD</vt:lpstr>
      <vt:lpstr>Randomized SVD</vt:lpstr>
      <vt:lpstr>Randomized SVD</vt:lpstr>
      <vt:lpstr>Randomized SVD</vt:lpstr>
      <vt:lpstr>Randomized SVD</vt:lpstr>
      <vt:lpstr>Randomized SVD</vt:lpstr>
      <vt:lpstr>Randomized SVD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Machine Learning</dc:title>
  <dc:creator>Mohamed-Amine Benhalloum</dc:creator>
  <cp:lastModifiedBy>Martin Bompaire</cp:lastModifiedBy>
  <cp:revision>39</cp:revision>
  <dcterms:created xsi:type="dcterms:W3CDTF">2020-05-24T18:29:42Z</dcterms:created>
  <dcterms:modified xsi:type="dcterms:W3CDTF">2021-05-21T13:36:04Z</dcterms:modified>
</cp:coreProperties>
</file>